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1" r:id="rId13"/>
    <p:sldId id="266" r:id="rId14"/>
    <p:sldId id="267" r:id="rId15"/>
    <p:sldId id="276" r:id="rId16"/>
    <p:sldId id="270" r:id="rId17"/>
    <p:sldId id="275" r:id="rId18"/>
    <p:sldId id="268" r:id="rId19"/>
    <p:sldId id="269" r:id="rId20"/>
    <p:sldId id="272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7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p>
            <a:r>
              <a:rPr lang="en-US" sz="4445"/>
              <a:t>CROHN’S DISEASE WITH ANAL FISTULATION - FAILED MEDICAL MANAGEMENT</a:t>
            </a:r>
            <a:endParaRPr lang="en-US" sz="4445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lang="en-US"/>
              <a:t>PRESENTER: DR ANTONY KARIUKI, GENERAL SURGERY RESIDENT</a:t>
            </a:r>
            <a:endParaRPr lang="en-US"/>
          </a:p>
          <a:p>
            <a:r>
              <a:rPr lang="en-US"/>
              <a:t>SUPERVISOR: DR WILSON KIRAITU, GENERAL SURGEON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INVESTIGATIONS</a:t>
            </a:r>
            <a:endParaRPr lang="en-US"/>
          </a:p>
        </p:txBody>
      </p:sp>
      <p:pic>
        <p:nvPicPr>
          <p:cNvPr id="4" name="Content Placeholder 3" descr="Screenshot 2025-11-15 at 05.27.3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1691005"/>
            <a:ext cx="5258435" cy="5096510"/>
          </a:xfrm>
          <a:prstGeom prst="rect">
            <a:avLst/>
          </a:prstGeom>
        </p:spPr>
      </p:pic>
      <p:pic>
        <p:nvPicPr>
          <p:cNvPr id="5" name="Picture 4" descr="Screenshot 2025-11-15 at 05.29.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270" y="1760855"/>
            <a:ext cx="6094730" cy="50971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INVESTIGATIONS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/>
              <a:t>Culture of pus from anal fistula done proir to this admission:</a:t>
            </a:r>
            <a:endParaRPr lang="en-US"/>
          </a:p>
          <a:p>
            <a:r>
              <a:rPr lang="en-US"/>
              <a:t>E coli, multi drug resistant, sensitive to amikacin and meropenem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INVESTIGATIONS: MRI PELVIS</a:t>
            </a:r>
            <a:endParaRPr lang="en-US"/>
          </a:p>
        </p:txBody>
      </p:sp>
      <p:pic>
        <p:nvPicPr>
          <p:cNvPr id="4" name="Content Placeholder 3" descr="Screenshot 2025-11-15 at 05.32.0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7350" y="1825625"/>
            <a:ext cx="5708015" cy="5032375"/>
          </a:xfrm>
          <a:prstGeom prst="rect">
            <a:avLst/>
          </a:prstGeom>
        </p:spPr>
      </p:pic>
      <p:pic>
        <p:nvPicPr>
          <p:cNvPr id="5" name="Picture 4" descr="Screenshot 2025-11-15 at 05.32.19"/>
          <p:cNvPicPr>
            <a:picLocks noChangeAspect="1"/>
          </p:cNvPicPr>
          <p:nvPr/>
        </p:nvPicPr>
        <p:blipFill>
          <a:blip r:embed="rId2"/>
          <a:srcRect b="19638"/>
          <a:stretch>
            <a:fillRect/>
          </a:stretch>
        </p:blipFill>
        <p:spPr>
          <a:xfrm>
            <a:off x="6095365" y="1824990"/>
            <a:ext cx="6097270" cy="19437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3615"/>
          </a:xfrm>
        </p:spPr>
        <p:txBody>
          <a:bodyPr/>
          <a:p>
            <a:r>
              <a:rPr lang="en-US"/>
              <a:t>INVESTIGATIONS: PELVIC MRI</a:t>
            </a:r>
            <a:endParaRPr lang="en-US"/>
          </a:p>
        </p:txBody>
      </p:sp>
      <p:pic>
        <p:nvPicPr>
          <p:cNvPr id="4" name="Content Placeholder 3" descr="Screenshot 2025-11-15 at 05.53.2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70480" y="1348740"/>
            <a:ext cx="6825615" cy="55086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sz="3555"/>
              <a:t>INVESTIGATIONS: ABDOMINAL AND PELVIC MRI</a:t>
            </a:r>
            <a:endParaRPr lang="en-US" sz="3555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/>
              <a:t>A low lying transphicteric fistula with an internal opening at 6 oclock and tract ramifications</a:t>
            </a:r>
            <a:endParaRPr lang="en-US"/>
          </a:p>
          <a:p>
            <a:r>
              <a:rPr lang="en-US"/>
              <a:t>Mild long segment wall enhancement of the descending colon with loss of haustrations and prominent vasa recta, consistent with IBD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72235"/>
          </a:xfrm>
        </p:spPr>
        <p:txBody>
          <a:bodyPr/>
          <a:p>
            <a:r>
              <a:rPr lang="en-US" sz="4000"/>
              <a:t>INVESTIGATIONS: ENDOSCOPY + BIOPSY</a:t>
            </a:r>
            <a:endParaRPr lang="en-US" sz="4000"/>
          </a:p>
        </p:txBody>
      </p:sp>
      <p:pic>
        <p:nvPicPr>
          <p:cNvPr id="4" name="Content Placeholder 3" descr="Screenshot 2025-11-15 at 06.14.4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2162175"/>
            <a:ext cx="12192000" cy="39681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/>
              <a:t>INVESTIGATIONS: ENDOSCOPY + BIOPSY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0000" lnSpcReduction="10000"/>
          </a:bodyPr>
          <a:p>
            <a:r>
              <a:rPr lang="en-US"/>
              <a:t>OGD: normal</a:t>
            </a:r>
            <a:endParaRPr lang="en-US"/>
          </a:p>
          <a:p>
            <a:r>
              <a:rPr lang="en-US"/>
              <a:t>Colonoscopy: ulcerations in caecum, anastomosis site and rectum. fissure in ano. Fistula in ano. </a:t>
            </a:r>
            <a:endParaRPr lang="en-US"/>
          </a:p>
          <a:p>
            <a:r>
              <a:rPr lang="en-US"/>
              <a:t>Histology:</a:t>
            </a:r>
            <a:endParaRPr lang="en-US"/>
          </a:p>
          <a:p>
            <a:pPr marL="0" indent="457200">
              <a:buNone/>
            </a:pPr>
            <a:r>
              <a:rPr lang="en-US"/>
              <a:t>preserved terminal ileum mucosal architecture with mild subacute inflammation. </a:t>
            </a:r>
            <a:endParaRPr lang="en-US"/>
          </a:p>
          <a:p>
            <a:pPr marL="0" indent="457200">
              <a:buNone/>
            </a:pPr>
            <a:r>
              <a:rPr lang="en-US"/>
              <a:t>caecum: moderate active typhilitis with patchy mucosal erosion and focal crypt disarray, neg for granuloma</a:t>
            </a:r>
            <a:endParaRPr lang="en-US"/>
          </a:p>
          <a:p>
            <a:pPr marL="0" indent="457200">
              <a:buNone/>
            </a:pPr>
            <a:r>
              <a:rPr lang="en-US"/>
              <a:t>anastomotic site: moderate active inflammation neg for granuloma </a:t>
            </a:r>
            <a:endParaRPr lang="en-US"/>
          </a:p>
          <a:p>
            <a:pPr marL="0" indent="457200">
              <a:buNone/>
            </a:pPr>
            <a:r>
              <a:rPr lang="en-US"/>
              <a:t>rectum: severe chronic active proctitis with focal crypt disarray neg for granuloma</a:t>
            </a: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5990"/>
          </a:xfrm>
        </p:spPr>
        <p:txBody>
          <a:bodyPr/>
          <a:p>
            <a:r>
              <a:rPr lang="en-US"/>
              <a:t>PREVIOUS MEDICAL REPORTS</a:t>
            </a:r>
            <a:endParaRPr lang="en-US"/>
          </a:p>
        </p:txBody>
      </p:sp>
      <p:pic>
        <p:nvPicPr>
          <p:cNvPr id="4" name="Content Placeholder 3" descr="Screenshot 2025-11-15 at 06.10.5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48180" y="1301115"/>
            <a:ext cx="8141335" cy="555688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2129155" y="1595755"/>
            <a:ext cx="1372870" cy="2794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CURRENT TREATMENT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en-US"/>
              <a:t>Meropenem</a:t>
            </a:r>
            <a:endParaRPr lang="en-US"/>
          </a:p>
          <a:p>
            <a:r>
              <a:rPr lang="en-US"/>
              <a:t>Morphine</a:t>
            </a:r>
            <a:endParaRPr lang="en-US"/>
          </a:p>
          <a:p>
            <a:r>
              <a:rPr lang="en-US"/>
              <a:t>Paracetamol</a:t>
            </a:r>
            <a:endParaRPr lang="en-US"/>
          </a:p>
          <a:p>
            <a:r>
              <a:rPr lang="en-US"/>
              <a:t>Acupan</a:t>
            </a:r>
            <a:endParaRPr lang="en-US"/>
          </a:p>
          <a:p>
            <a:r>
              <a:rPr lang="en-US"/>
              <a:t>Metoclopramide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r>
              <a:rPr lang="en-US">
                <a:sym typeface="+mn-ea"/>
              </a:rPr>
              <a:t>Ondansetron</a:t>
            </a:r>
            <a:endParaRPr lang="en-US"/>
          </a:p>
          <a:p>
            <a:r>
              <a:rPr lang="en-US">
                <a:sym typeface="+mn-ea"/>
              </a:rPr>
              <a:t>Esomeprazole</a:t>
            </a:r>
            <a:endParaRPr lang="en-US"/>
          </a:p>
          <a:p>
            <a:r>
              <a:rPr lang="en-US">
                <a:sym typeface="+mn-ea"/>
              </a:rPr>
              <a:t>Clexane</a:t>
            </a:r>
            <a:endParaRPr lang="en-US"/>
          </a:p>
          <a:p>
            <a:r>
              <a:rPr lang="en-US"/>
              <a:t>RL</a:t>
            </a:r>
            <a:endParaRPr lang="en-US"/>
          </a:p>
          <a:p>
            <a:r>
              <a:rPr lang="en-US"/>
              <a:t>Sits baths</a:t>
            </a:r>
            <a:endParaRPr lang="en-US"/>
          </a:p>
          <a:p>
            <a:r>
              <a:rPr lang="en-US"/>
              <a:t>Nutritional support</a:t>
            </a: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SUMMARY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/>
              <a:t>AOA, a 20 year old male from Marsabit, on management for Crohn’s disease with fistulation with failed management on biologic agents, presenting with a one month history of passing loose watery blood stained stool, abdominal pain, and increased purulent discharge from the anal fistulae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BIODATA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/>
              <a:t>NAME: AOA</a:t>
            </a:r>
            <a:endParaRPr lang="en-US"/>
          </a:p>
          <a:p>
            <a:r>
              <a:rPr lang="en-US"/>
              <a:t>AGE: 20 YEARS</a:t>
            </a:r>
            <a:endParaRPr lang="en-US"/>
          </a:p>
          <a:p>
            <a:r>
              <a:rPr lang="en-US"/>
              <a:t>GENDER: MALE</a:t>
            </a:r>
            <a:endParaRPr lang="en-US"/>
          </a:p>
          <a:p>
            <a:r>
              <a:rPr lang="en-US"/>
              <a:t>ADRESS: MARSABIT</a:t>
            </a:r>
            <a:endParaRPr lang="en-US"/>
          </a:p>
          <a:p>
            <a:r>
              <a:rPr lang="en-US"/>
              <a:t>OCCUPATION: STUDENT</a:t>
            </a:r>
            <a:endParaRPr lang="en-US"/>
          </a:p>
          <a:p>
            <a:r>
              <a:rPr lang="en-US"/>
              <a:t>DOA: 12th NOV 2025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QUESTION TO THE MDT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/>
              <a:t>What is the way forward in management of this patient?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COMPLAINTS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/>
              <a:t>Abdominal pain</a:t>
            </a:r>
            <a:endParaRPr lang="en-US"/>
          </a:p>
          <a:p>
            <a:r>
              <a:rPr lang="en-US"/>
              <a:t>Loose stool, blood stained</a:t>
            </a:r>
            <a:endParaRPr lang="en-US"/>
          </a:p>
          <a:p>
            <a:r>
              <a:rPr lang="en-US"/>
              <a:t>Duration of current complaints: one month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HISTORY OF PRESENTING ILLNESS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r>
              <a:rPr lang="en-US"/>
              <a:t>Known to have Crohn’s disease since age of 9 years</a:t>
            </a:r>
            <a:endParaRPr lang="en-US"/>
          </a:p>
          <a:p>
            <a:r>
              <a:rPr lang="en-US"/>
              <a:t>Complex anal fistula for 5 years</a:t>
            </a:r>
            <a:endParaRPr lang="en-US"/>
          </a:p>
          <a:p>
            <a:r>
              <a:rPr lang="en-US"/>
              <a:t>Has been on multiple therapies:</a:t>
            </a:r>
            <a:endParaRPr lang="en-US"/>
          </a:p>
          <a:p>
            <a:pPr marL="0" indent="0">
              <a:buNone/>
            </a:pPr>
            <a:r>
              <a:rPr lang="en-US"/>
              <a:t>      prednisolone tapered dose 2014 to 2021</a:t>
            </a:r>
            <a:endParaRPr lang="en-US"/>
          </a:p>
          <a:p>
            <a:pPr marL="0" indent="0">
              <a:buNone/>
            </a:pPr>
            <a:r>
              <a:rPr lang="en-US"/>
              <a:t>      infliximab injections 2014 to 2021</a:t>
            </a:r>
            <a:endParaRPr lang="en-US"/>
          </a:p>
          <a:p>
            <a:pPr marL="0" indent="0">
              <a:buNone/>
            </a:pPr>
            <a:r>
              <a:rPr lang="en-US"/>
              <a:t>      adalimumab 2021</a:t>
            </a:r>
            <a:endParaRPr lang="en-US"/>
          </a:p>
          <a:p>
            <a:pPr marL="0" indent="0">
              <a:buNone/>
            </a:pPr>
            <a:r>
              <a:rPr lang="en-US"/>
              <a:t>      left hemicolectomy, complex </a:t>
            </a:r>
            <a:r>
              <a:rPr lang="en-US">
                <a:sym typeface="+mn-ea"/>
              </a:rPr>
              <a:t>fistulotomy </a:t>
            </a:r>
            <a:r>
              <a:rPr lang="en-US"/>
              <a:t>and seton placement Oct 2022 in India</a:t>
            </a:r>
            <a:endParaRPr lang="en-US"/>
          </a:p>
          <a:p>
            <a:pPr marL="0" indent="0">
              <a:buNone/>
            </a:pPr>
            <a:r>
              <a:rPr lang="en-US"/>
              <a:t>      vedolizumab from Nov 2022 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HPI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/>
              <a:t>Presented in current admission with passage of loose blood stained stool with clots for one month</a:t>
            </a:r>
            <a:endParaRPr lang="en-US"/>
          </a:p>
          <a:p>
            <a:r>
              <a:rPr lang="en-US"/>
              <a:t>Epigastric abdominal pain, gnawing character</a:t>
            </a:r>
            <a:endParaRPr lang="en-US"/>
          </a:p>
          <a:p>
            <a:r>
              <a:rPr lang="en-US"/>
              <a:t>Low appetite</a:t>
            </a:r>
            <a:endParaRPr lang="en-US"/>
          </a:p>
          <a:p>
            <a:r>
              <a:rPr lang="en-US"/>
              <a:t>Perianal swelling associated with pain and increased purulent discharge.</a:t>
            </a:r>
            <a:endParaRPr lang="en-US"/>
          </a:p>
          <a:p>
            <a:r>
              <a:rPr lang="en-US"/>
              <a:t>No fecal incontinence</a:t>
            </a:r>
            <a:endParaRPr lang="en-US"/>
          </a:p>
          <a:p>
            <a:r>
              <a:rPr lang="en-US"/>
              <a:t>Has had several readmissiosn due to flare ups and for EUA</a:t>
            </a:r>
            <a:endParaRPr lang="en-US"/>
          </a:p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PAST MEDICAL HISTORY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/>
              <a:t>Several readmissions due to flare up of Crohn’s and for EUA</a:t>
            </a:r>
            <a:endParaRPr lang="en-US"/>
          </a:p>
          <a:p>
            <a:r>
              <a:rPr lang="en-US"/>
              <a:t>Has been transfused blood several times</a:t>
            </a:r>
            <a:endParaRPr lang="en-US"/>
          </a:p>
          <a:p>
            <a:r>
              <a:rPr lang="en-US"/>
              <a:t>Has undergone left hemicolectomy (2022)</a:t>
            </a:r>
            <a:endParaRPr lang="en-US"/>
          </a:p>
          <a:p>
            <a:r>
              <a:rPr lang="en-US"/>
              <a:t>Has been followed up for delayed development of secondary sexual chareacteristics</a:t>
            </a:r>
            <a:endParaRPr lang="en-US"/>
          </a:p>
          <a:p>
            <a:r>
              <a:rPr lang="en-US"/>
              <a:t>No known food or drug allergies</a:t>
            </a:r>
            <a:endParaRPr lang="en-US"/>
          </a:p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FAMILY AND SOCIAL HISTORY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/>
              <a:t>2nd born of 7 children</a:t>
            </a:r>
            <a:endParaRPr lang="en-US"/>
          </a:p>
          <a:p>
            <a:r>
              <a:rPr lang="en-US"/>
              <a:t>Student - awaiting university admission</a:t>
            </a:r>
            <a:endParaRPr lang="en-US"/>
          </a:p>
          <a:p>
            <a:r>
              <a:rPr lang="en-US"/>
              <a:t>No history of alcohol or tobacco consumption</a:t>
            </a:r>
            <a:endParaRPr lang="en-US"/>
          </a:p>
          <a:p>
            <a:r>
              <a:rPr lang="en-US"/>
              <a:t>Has active SHA </a:t>
            </a:r>
            <a:endParaRPr lang="en-US"/>
          </a:p>
          <a:p>
            <a:r>
              <a:rPr lang="en-US"/>
              <a:t>No known family history of malignancy</a:t>
            </a:r>
            <a:endParaRPr lang="en-US"/>
          </a:p>
          <a:p>
            <a:r>
              <a:rPr lang="en-US"/>
              <a:t>Has family history of diabetes</a:t>
            </a:r>
            <a:endParaRPr lang="en-US"/>
          </a:p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PHYSICAL EXAMINATION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20000"/>
          </a:bodyPr>
          <a:p>
            <a:pPr marL="0" indent="0">
              <a:buNone/>
            </a:pPr>
            <a:r>
              <a:rPr lang="en-US"/>
              <a:t>General examiantion:  </a:t>
            </a:r>
            <a:endParaRPr lang="en-US"/>
          </a:p>
          <a:p>
            <a:r>
              <a:rPr lang="en-US"/>
              <a:t>Fair general examination </a:t>
            </a:r>
            <a:endParaRPr lang="en-US"/>
          </a:p>
          <a:p>
            <a:r>
              <a:rPr lang="en-US"/>
              <a:t>Moderately wasted </a:t>
            </a:r>
            <a:endParaRPr lang="en-US"/>
          </a:p>
          <a:p>
            <a:r>
              <a:rPr lang="en-US"/>
              <a:t>Vital signs: bp 115/84, hr 104, rr 18, temp 36.4, spo2 100% ra</a:t>
            </a:r>
            <a:endParaRPr lang="en-US"/>
          </a:p>
          <a:p>
            <a:r>
              <a:rPr lang="en-US"/>
              <a:t>ECOG 2</a:t>
            </a:r>
            <a:endParaRPr lang="en-US"/>
          </a:p>
          <a:p>
            <a:pPr marL="0" indent="0">
              <a:buNone/>
            </a:pPr>
            <a:r>
              <a:rPr lang="en-US"/>
              <a:t>Abdominal examination:</a:t>
            </a:r>
            <a:endParaRPr lang="en-US"/>
          </a:p>
          <a:p>
            <a:r>
              <a:rPr lang="en-US"/>
              <a:t>Scaphoid, with extended midline scar</a:t>
            </a:r>
            <a:endParaRPr lang="en-US"/>
          </a:p>
          <a:p>
            <a:r>
              <a:rPr lang="en-US"/>
              <a:t>Mild generelised tenderness</a:t>
            </a:r>
            <a:endParaRPr lang="en-US"/>
          </a:p>
          <a:p>
            <a:r>
              <a:rPr lang="en-US"/>
              <a:t>Soft</a:t>
            </a:r>
            <a:endParaRPr lang="en-US"/>
          </a:p>
          <a:p>
            <a:r>
              <a:rPr lang="en-US"/>
              <a:t>No palpable masses/organomegaly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PHYSICAL EXAMINATION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/>
              <a:t>Rectal examination:</a:t>
            </a:r>
            <a:endParaRPr lang="en-US"/>
          </a:p>
          <a:p>
            <a:r>
              <a:rPr lang="en-US"/>
              <a:t>Three sinus openings on the right gluteal region, oozing pus</a:t>
            </a:r>
            <a:endParaRPr lang="en-US"/>
          </a:p>
          <a:p>
            <a:r>
              <a:rPr lang="en-US"/>
              <a:t>Severe tenderness of the perianal region especially on the right</a:t>
            </a:r>
            <a:endParaRPr lang="en-US"/>
          </a:p>
          <a:p>
            <a:r>
              <a:rPr lang="en-US"/>
              <a:t>Digital assessment of the anal canal limited by severe tendernes </a:t>
            </a:r>
            <a:endParaRPr lang="en-US"/>
          </a:p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3506</Words>
  <Application>WPS Writer</Application>
  <PresentationFormat>Widescreen</PresentationFormat>
  <Paragraphs>136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Arial</vt:lpstr>
      <vt:lpstr>SimSun</vt:lpstr>
      <vt:lpstr>Wingdings</vt:lpstr>
      <vt:lpstr>Arial Unicode MS</vt:lpstr>
      <vt:lpstr>Calibri Light</vt:lpstr>
      <vt:lpstr>Helvetica Neue</vt:lpstr>
      <vt:lpstr>Calibri</vt:lpstr>
      <vt:lpstr>Microsoft YaHei</vt:lpstr>
      <vt:lpstr>汉仪旗黑</vt:lpstr>
      <vt:lpstr>汉仪书宋二KW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antonykariuki</dc:creator>
  <cp:lastModifiedBy>Antony Kariuki</cp:lastModifiedBy>
  <cp:revision>4</cp:revision>
  <dcterms:created xsi:type="dcterms:W3CDTF">2025-11-15T08:33:20Z</dcterms:created>
  <dcterms:modified xsi:type="dcterms:W3CDTF">2025-11-15T08:33:20Z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9C38B9FCE975F5A9D76F176948F76080_41</vt:lpwstr>
  </property>
  <property fmtid="{D5CDD505-2E9C-101B-9397-08002B2CF9AE}" pid="3" name="KSOProductBuildVer">
    <vt:lpwstr>1033-12.1.23152.23152</vt:lpwstr>
  </property>
</Properties>
</file>